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0"/>
  </p:notesMasterIdLst>
  <p:sldIdLst>
    <p:sldId id="256" r:id="rId2"/>
    <p:sldId id="302" r:id="rId3"/>
    <p:sldId id="257" r:id="rId4"/>
    <p:sldId id="258" r:id="rId5"/>
    <p:sldId id="259" r:id="rId6"/>
    <p:sldId id="260" r:id="rId7"/>
    <p:sldId id="278" r:id="rId8"/>
    <p:sldId id="276" r:id="rId9"/>
    <p:sldId id="262" r:id="rId10"/>
    <p:sldId id="265" r:id="rId11"/>
    <p:sldId id="261" r:id="rId12"/>
    <p:sldId id="263" r:id="rId13"/>
    <p:sldId id="267" r:id="rId14"/>
    <p:sldId id="339" r:id="rId15"/>
    <p:sldId id="338" r:id="rId16"/>
    <p:sldId id="340" r:id="rId17"/>
    <p:sldId id="270" r:id="rId18"/>
    <p:sldId id="274" r:id="rId19"/>
    <p:sldId id="269" r:id="rId20"/>
    <p:sldId id="268" r:id="rId21"/>
    <p:sldId id="273" r:id="rId22"/>
    <p:sldId id="341" r:id="rId23"/>
    <p:sldId id="328" r:id="rId24"/>
    <p:sldId id="275" r:id="rId25"/>
    <p:sldId id="289" r:id="rId26"/>
    <p:sldId id="277" r:id="rId27"/>
    <p:sldId id="279" r:id="rId28"/>
    <p:sldId id="342" r:id="rId29"/>
    <p:sldId id="280" r:id="rId30"/>
    <p:sldId id="283" r:id="rId31"/>
    <p:sldId id="344" r:id="rId32"/>
    <p:sldId id="359" r:id="rId33"/>
    <p:sldId id="288" r:id="rId34"/>
    <p:sldId id="281" r:id="rId35"/>
    <p:sldId id="282" r:id="rId36"/>
    <p:sldId id="346" r:id="rId37"/>
    <p:sldId id="347" r:id="rId38"/>
    <p:sldId id="362" r:id="rId39"/>
    <p:sldId id="287" r:id="rId40"/>
    <p:sldId id="292" r:id="rId41"/>
    <p:sldId id="298" r:id="rId42"/>
    <p:sldId id="293" r:id="rId43"/>
    <p:sldId id="294" r:id="rId44"/>
    <p:sldId id="290" r:id="rId45"/>
    <p:sldId id="348" r:id="rId46"/>
    <p:sldId id="360" r:id="rId47"/>
    <p:sldId id="296" r:id="rId48"/>
    <p:sldId id="350" r:id="rId49"/>
    <p:sldId id="349" r:id="rId50"/>
    <p:sldId id="351" r:id="rId51"/>
    <p:sldId id="335" r:id="rId52"/>
    <p:sldId id="354" r:id="rId53"/>
    <p:sldId id="313" r:id="rId54"/>
    <p:sldId id="363" r:id="rId55"/>
    <p:sldId id="355" r:id="rId56"/>
    <p:sldId id="357" r:id="rId57"/>
    <p:sldId id="358" r:id="rId58"/>
    <p:sldId id="35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302"/>
          </p14:sldIdLst>
        </p14:section>
        <p14:section name="DSP" id="{769EEEE8-7313-4E3E-AC0F-163C5A927B3F}">
          <p14:sldIdLst>
            <p14:sldId id="257"/>
            <p14:sldId id="258"/>
            <p14:sldId id="259"/>
            <p14:sldId id="260"/>
            <p14:sldId id="278"/>
            <p14:sldId id="276"/>
            <p14:sldId id="262"/>
            <p14:sldId id="265"/>
            <p14:sldId id="261"/>
            <p14:sldId id="263"/>
            <p14:sldId id="267"/>
            <p14:sldId id="339"/>
            <p14:sldId id="338"/>
            <p14:sldId id="340"/>
            <p14:sldId id="270"/>
            <p14:sldId id="274"/>
            <p14:sldId id="269"/>
            <p14:sldId id="268"/>
            <p14:sldId id="273"/>
            <p14:sldId id="341"/>
            <p14:sldId id="328"/>
            <p14:sldId id="275"/>
            <p14:sldId id="289"/>
            <p14:sldId id="277"/>
          </p14:sldIdLst>
        </p14:section>
        <p14:section name="Relational algebra" id="{A8293622-2174-4916-A7E5-25134F50EBE0}">
          <p14:sldIdLst>
            <p14:sldId id="279"/>
            <p14:sldId id="342"/>
            <p14:sldId id="280"/>
            <p14:sldId id="283"/>
            <p14:sldId id="344"/>
            <p14:sldId id="359"/>
            <p14:sldId id="288"/>
            <p14:sldId id="281"/>
            <p14:sldId id="282"/>
            <p14:sldId id="346"/>
            <p14:sldId id="347"/>
            <p14:sldId id="362"/>
            <p14:sldId id="287"/>
            <p14:sldId id="292"/>
            <p14:sldId id="298"/>
            <p14:sldId id="293"/>
            <p14:sldId id="294"/>
            <p14:sldId id="290"/>
            <p14:sldId id="348"/>
            <p14:sldId id="360"/>
            <p14:sldId id="296"/>
            <p14:sldId id="350"/>
            <p14:sldId id="349"/>
            <p14:sldId id="351"/>
          </p14:sldIdLst>
        </p14:section>
        <p14:section name="Optimizing circuits" id="{48703A8F-2887-453B-8039-1E34982CEC62}">
          <p14:sldIdLst>
            <p14:sldId id="335"/>
            <p14:sldId id="354"/>
            <p14:sldId id="313"/>
            <p14:sldId id="363"/>
            <p14:sldId id="355"/>
            <p14:sldId id="357"/>
            <p14:sldId id="358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4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0C0D8A8D-A5B4-4CC3-85A8-9374E43E3D58}"/>
    <pc:docChg chg="delSld delSection modSection">
      <pc:chgData name="Mihai Budiu" userId="3fe408b5c12bb05c" providerId="LiveId" clId="{0C0D8A8D-A5B4-4CC3-85A8-9374E43E3D58}" dt="2021-10-08T06:13:38.445" v="2" actId="17851"/>
      <pc:docMkLst>
        <pc:docMk/>
      </pc:docMkLst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2249371898" sldId="286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212518177" sldId="295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575520001" sldId="303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991648820" sldId="304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044977557" sldId="305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2377185932" sldId="306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25897428" sldId="308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67076578" sldId="310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62408867" sldId="312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4143987235" sldId="315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835237791" sldId="316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920665457" sldId="317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065563977" sldId="318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4180675023" sldId="319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316610778" sldId="321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663016293" sldId="322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582146223" sldId="323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2545579519" sldId="324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280928936" sldId="325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215960241" sldId="326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166193542" sldId="330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380652004" sldId="331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4292687993" sldId="332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580344967" sldId="333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2073077824" sldId="334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489781975" sldId="336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492728673" sldId="352"/>
        </pc:sldMkLst>
      </pc:sldChg>
      <pc:sldChg chg="del">
        <pc:chgData name="Mihai Budiu" userId="3fe408b5c12bb05c" providerId="LiveId" clId="{0C0D8A8D-A5B4-4CC3-85A8-9374E43E3D58}" dt="2021-10-08T06:13:28.534" v="0" actId="2696"/>
        <pc:sldMkLst>
          <pc:docMk/>
          <pc:sldMk cId="1039718524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ctronics-lab.com/rigol-mso8000-2ghz-4-channel-digital-oscilloscope-serie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jp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9.gif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0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edpix.com/photo/152829/newtons-cradle-balls-sphere-action-reaction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40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41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5" Type="http://schemas.openxmlformats.org/officeDocument/2006/relationships/image" Target="../media/image146.png"/><Relationship Id="rId2" Type="http://schemas.openxmlformats.org/officeDocument/2006/relationships/image" Target="../media/image123.pn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24" Type="http://schemas.openxmlformats.org/officeDocument/2006/relationships/image" Target="../media/image145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1.png"/><Relationship Id="rId19" Type="http://schemas.openxmlformats.org/officeDocument/2006/relationships/image" Target="../media/image140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Relationship Id="rId22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84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Guilt-Free-Fast-Food-Cookbook-Delicious-ebook/dp/B00X8ESXCC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resurfer.blogspot.com/2016/08/the-snail-pest-pet-or-treat-some.html" TargetMode="External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13" Type="http://schemas.openxmlformats.org/officeDocument/2006/relationships/image" Target="../media/image187.png"/><Relationship Id="rId18" Type="http://schemas.openxmlformats.org/officeDocument/2006/relationships/image" Target="../media/image192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81.png"/><Relationship Id="rId12" Type="http://schemas.openxmlformats.org/officeDocument/2006/relationships/image" Target="../media/image186.png"/><Relationship Id="rId17" Type="http://schemas.openxmlformats.org/officeDocument/2006/relationships/image" Target="../media/image191.png"/><Relationship Id="rId25" Type="http://schemas.openxmlformats.org/officeDocument/2006/relationships/image" Target="../media/image199.png"/><Relationship Id="rId2" Type="http://schemas.openxmlformats.org/officeDocument/2006/relationships/image" Target="../media/image176.png"/><Relationship Id="rId16" Type="http://schemas.openxmlformats.org/officeDocument/2006/relationships/image" Target="../media/image190.png"/><Relationship Id="rId20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79.png"/><Relationship Id="rId15" Type="http://schemas.openxmlformats.org/officeDocument/2006/relationships/image" Target="../media/image189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93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88.png"/><Relationship Id="rId22" Type="http://schemas.openxmlformats.org/officeDocument/2006/relationships/image" Target="../media/image19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109.png"/><Relationship Id="rId7" Type="http://schemas.openxmlformats.org/officeDocument/2006/relationships/image" Target="../media/image206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8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7C29DE6-F237-44E3-A895-8B9055F83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859" y="721079"/>
            <a:ext cx="1135828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</a:t>
            </a:r>
            <a:r>
              <a:rPr lang="en-US" b="1" baseline="30000" dirty="0"/>
              <a:t>B</a:t>
            </a:r>
            <a:r>
              <a:rPr lang="en-US" b="1" dirty="0"/>
              <a:t>SP</a:t>
            </a:r>
            <a:br>
              <a:rPr lang="en-US" dirty="0"/>
            </a:br>
            <a:r>
              <a:rPr lang="en-US" dirty="0"/>
              <a:t>Databases as signal processors</a:t>
            </a:r>
            <a:br>
              <a:rPr lang="en-US" dirty="0"/>
            </a:br>
            <a:r>
              <a:rPr lang="en-US" sz="4000" dirty="0"/>
              <a:t>(a formal model of streaming incremental computation)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8186"/>
            <a:ext cx="9144000" cy="233320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October 6, 2021</a:t>
            </a:r>
          </a:p>
          <a:p>
            <a:r>
              <a:rPr lang="en-US" dirty="0"/>
              <a:t>VMware Research</a:t>
            </a:r>
          </a:p>
          <a:p>
            <a:endParaRPr lang="en-US" dirty="0"/>
          </a:p>
        </p:txBody>
      </p:sp>
      <p:pic>
        <p:nvPicPr>
          <p:cNvPr id="9" name="Picture 8" descr="Icon, funnel chart&#10;&#10;Description automatically generated">
            <a:extLst>
              <a:ext uri="{FF2B5EF4-FFF2-40B4-BE49-F238E27FC236}">
                <a16:creationId xmlns:a16="http://schemas.microsoft.com/office/drawing/2014/main" id="{7D387DBA-2B49-495F-A888-CFC1DD880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50466" y="3603994"/>
            <a:ext cx="3040487" cy="3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:r>
                  <a:rPr lang="en-US" dirty="0"/>
                  <a:t>There is a special stream 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the sound of silence</a:t>
                </a:r>
              </a:p>
              <a:p>
                <a:r>
                  <a:rPr lang="en-US" dirty="0"/>
                  <a:t>0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 l="-93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48" y="3499908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Take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defined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Now lift this function to streams:</a:t>
                </a:r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given by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  <a:blipFill>
                <a:blip r:embed="rId2"/>
                <a:stretch>
                  <a:fillRect l="-1022" t="-3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296357" y="625289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335391" y="6247342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742367" y="60711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685917" y="6062676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Defined as the lifted version of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/>
          <a:stretch/>
        </p:blipFill>
        <p:spPr>
          <a:xfrm>
            <a:off x="4705527" y="4570158"/>
            <a:ext cx="2187728" cy="1968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5627594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Output is the input delayed by one time unit</a:t>
                </a:r>
              </a:p>
              <a:p>
                <a:r>
                  <a:rPr lang="en-US" dirty="0"/>
                  <a:t>First value is 0</a:t>
                </a:r>
              </a:p>
              <a:p>
                <a:r>
                  <a:rPr lang="en-US" dirty="0"/>
                  <a:t>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comes from the DSP literature (z-transform)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Chaining two operators is mathematically just function 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One can see the composition of several operators as a mega-operator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1931490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490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1624822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663856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46396B-A576-4DCF-8B6E-7B420D61CD97}"/>
              </a:ext>
            </a:extLst>
          </p:cNvPr>
          <p:cNvSpPr txBox="1"/>
          <p:nvPr/>
        </p:nvSpPr>
        <p:spPr>
          <a:xfrm>
            <a:off x="1387256" y="2683787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3085324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24" y="261576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4239158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158" y="261021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3817690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4971524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5347789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1760514" y="2442754"/>
            <a:ext cx="3366657" cy="8752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5614996" y="596677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3741372" y="5875212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007792" y="5966773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007792" y="6136822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038330" y="6165739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6338551" y="5855717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4844789" y="63674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5268123" y="6373173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say that two circuits are equivalent if 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Example: because function composition is associative,</a:t>
            </a:r>
            <a:br>
              <a:rPr lang="en-US" dirty="0"/>
            </a:br>
            <a:r>
              <a:rPr lang="en-US" dirty="0"/>
              <a:t>these two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E66483-6DC3-4A96-B88B-01CB5B0F46A4}"/>
              </a:ext>
            </a:extLst>
          </p:cNvPr>
          <p:cNvSpPr txBox="1"/>
          <p:nvPr/>
        </p:nvSpPr>
        <p:spPr>
          <a:xfrm>
            <a:off x="1867591" y="4313298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6315AE-0FF6-467C-8754-37E75EBD2E71}"/>
              </a:ext>
            </a:extLst>
          </p:cNvPr>
          <p:cNvSpPr txBox="1"/>
          <p:nvPr/>
        </p:nvSpPr>
        <p:spPr>
          <a:xfrm>
            <a:off x="6650256" y="4305631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i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stream operator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below is time-invariant </a:t>
                </a:r>
                <a:r>
                  <a:rPr lang="en-US" i="1" dirty="0" err="1"/>
                  <a:t>iff</a:t>
                </a:r>
                <a:r>
                  <a:rPr lang="en-US" dirty="0"/>
                  <a:t> the two circuits shown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only use time-invariant operators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time-invariant </a:t>
                </a:r>
                <a:r>
                  <a:rPr lang="en-US" dirty="0" err="1"/>
                  <a:t>iff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Example of an operator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928" t="-2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268429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/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causal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only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(past and present inputs) </a:t>
                </a:r>
                <a:br>
                  <a:rPr lang="en-US" dirty="0"/>
                </a:br>
                <a:r>
                  <a:rPr lang="en-US" dirty="0"/>
                  <a:t>and not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… (future inputs)</a:t>
                </a:r>
              </a:p>
              <a:p>
                <a:r>
                  <a:rPr lang="en-US" dirty="0"/>
                  <a:t>All our operators are causal</a:t>
                </a:r>
              </a:p>
              <a:p>
                <a:r>
                  <a:rPr lang="en-US" dirty="0"/>
                  <a:t>Example non-causal operator: </a:t>
                </a:r>
                <a:br>
                  <a:rPr lang="en-US" dirty="0"/>
                </a:br>
                <a:r>
                  <a:rPr lang="en-US" dirty="0"/>
                  <a:t>play a song in reverse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61515" y="352332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will 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derivative of </a:t>
                </a:r>
                <a:r>
                  <a:rPr lang="en-US" i="1" dirty="0"/>
                  <a:t>s</a:t>
                </a:r>
              </a:p>
              <a:p>
                <a:r>
                  <a:rPr lang="en-US" dirty="0"/>
                  <a:t>The discrete version of the continuous derivative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  <a:blipFill>
                <a:blip r:embed="rId3"/>
                <a:stretch>
                  <a:fillRect l="-1311" t="-2747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you see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2076006"/>
            <a:ext cx="11293954" cy="4774302"/>
          </a:xfrm>
        </p:spPr>
        <p:txBody>
          <a:bodyPr>
            <a:normAutofit/>
          </a:bodyPr>
          <a:lstStyle/>
          <a:p>
            <a:r>
              <a:rPr lang="en-US" dirty="0"/>
              <a:t>A simple mathematical model</a:t>
            </a:r>
          </a:p>
          <a:p>
            <a:r>
              <a:rPr lang="en-US" dirty="0"/>
              <a:t>Combining two well-known formalisms</a:t>
            </a:r>
          </a:p>
          <a:p>
            <a:pPr lvl="1"/>
            <a:r>
              <a:rPr lang="en-US" dirty="0"/>
              <a:t>Digital Signal Processing (DSP)</a:t>
            </a:r>
          </a:p>
          <a:p>
            <a:pPr lvl="1"/>
            <a:r>
              <a:rPr lang="en-US" dirty="0"/>
              <a:t>Relational Database Theory</a:t>
            </a:r>
          </a:p>
          <a:p>
            <a:r>
              <a:rPr lang="en-US" dirty="0"/>
              <a:t>The result is a model and a programming language for</a:t>
            </a:r>
            <a:br>
              <a:rPr lang="en-US" dirty="0"/>
            </a:br>
            <a:r>
              <a:rPr lang="en-US" b="1" dirty="0"/>
              <a:t>incremental</a:t>
            </a:r>
            <a:r>
              <a:rPr lang="en-US" dirty="0"/>
              <a:t> and </a:t>
            </a:r>
            <a:r>
              <a:rPr lang="en-US" b="1" dirty="0"/>
              <a:t>streaming</a:t>
            </a:r>
            <a:r>
              <a:rPr lang="en-US" dirty="0"/>
              <a:t> computation</a:t>
            </a:r>
          </a:p>
          <a:p>
            <a:r>
              <a:rPr lang="en-US" dirty="0"/>
              <a:t>This formalism seems to be new</a:t>
            </a:r>
          </a:p>
          <a:p>
            <a:pPr lvl="1"/>
            <a:r>
              <a:rPr lang="en-US" dirty="0"/>
              <a:t>Simpler than alternative proposals</a:t>
            </a:r>
          </a:p>
          <a:p>
            <a:pPr lvl="1"/>
            <a:r>
              <a:rPr lang="en-US" dirty="0"/>
              <a:t>But this work has not been published or peer-reviewed yet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926C00CB-6280-4386-A1F6-272E906B0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574" y="258073"/>
            <a:ext cx="5246694" cy="363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this is well-defined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the integral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discrete version of the continuous indefinite integral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28" t="-3109" b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</a:t>
                </a:r>
              </a:p>
              <a:p>
                <a:r>
                  <a:rPr lang="en-US" dirty="0"/>
                  <a:t>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causal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time-invariant</a:t>
                </a:r>
              </a:p>
              <a:p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  <a:blipFill>
                <a:blip r:embed="rId2"/>
                <a:stretch>
                  <a:fillRect l="-1043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3" y="44228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amplification,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linear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the composition of linear operators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 it distributes over addition: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the lifted version of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36AF-5845-42E9-8EFB-98DA66B5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C8170-7F43-4D42-8AD1-CA75690284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an arbitrary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baseline="-25000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Define</a:t>
                </a:r>
                <a:r>
                  <a:rPr lang="en-US" dirty="0"/>
                  <a:t> the incremental version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b="0" dirty="0"/>
                  <a:t> is a “version”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that computes on changes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C8170-7F43-4D42-8AD1-CA75690284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DD5F2-42D4-4209-9B24-07D5C56C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AF31D9-CE3A-4664-8070-2D9079989C4B}"/>
                  </a:ext>
                </a:extLst>
              </p:cNvPr>
              <p:cNvSpPr/>
              <p:nvPr/>
            </p:nvSpPr>
            <p:spPr>
              <a:xfrm>
                <a:off x="6062044" y="2996953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CAF31D9-CE3A-4664-8070-2D9079989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4" y="2996953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092B8A-781A-4BB0-9146-D3ABB128ABBE}"/>
              </a:ext>
            </a:extLst>
          </p:cNvPr>
          <p:cNvCxnSpPr>
            <a:cxnSpLocks/>
            <a:stCxn id="15" idx="3"/>
            <a:endCxn id="5" idx="1"/>
          </p:cNvCxnSpPr>
          <p:nvPr/>
        </p:nvCxnSpPr>
        <p:spPr>
          <a:xfrm>
            <a:off x="5722755" y="318241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397208-9AF6-4E5E-AB79-60D05BBFCFD0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574277" y="3182419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D5F895E-BC56-47B3-9E0F-536810569085}"/>
              </a:ext>
            </a:extLst>
          </p:cNvPr>
          <p:cNvSpPr/>
          <p:nvPr/>
        </p:nvSpPr>
        <p:spPr>
          <a:xfrm>
            <a:off x="6904013" y="2996953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C2C3D-3606-452E-B0B6-8A92BC2F90B6}"/>
              </a:ext>
            </a:extLst>
          </p:cNvPr>
          <p:cNvSpPr txBox="1"/>
          <p:nvPr/>
        </p:nvSpPr>
        <p:spPr>
          <a:xfrm>
            <a:off x="7875990" y="2996952"/>
            <a:ext cx="465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2A518B2-B775-4639-AD62-3DF6C567EDC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7569111" y="3181618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63D57D4-2CE1-407C-B9A7-60605D325EBB}"/>
              </a:ext>
            </a:extLst>
          </p:cNvPr>
          <p:cNvSpPr txBox="1"/>
          <p:nvPr/>
        </p:nvSpPr>
        <p:spPr>
          <a:xfrm>
            <a:off x="4461919" y="2997752"/>
            <a:ext cx="36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17D211-F50F-46FA-8D62-A2F3219A6393}"/>
                  </a:ext>
                </a:extLst>
              </p:cNvPr>
              <p:cNvSpPr/>
              <p:nvPr/>
            </p:nvSpPr>
            <p:spPr>
              <a:xfrm>
                <a:off x="5210522" y="299695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D17D211-F50F-46FA-8D62-A2F3219A6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522" y="2996952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36344E-FB37-4A08-BA81-EA2327D8047A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4830773" y="318241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BF00920-DF0A-41E7-97AE-6190991895AC}"/>
              </a:ext>
            </a:extLst>
          </p:cNvPr>
          <p:cNvSpPr txBox="1"/>
          <p:nvPr/>
        </p:nvSpPr>
        <p:spPr>
          <a:xfrm>
            <a:off x="4225550" y="3633851"/>
            <a:ext cx="149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Stream of </a:t>
            </a:r>
            <a:br>
              <a:rPr lang="en-US" dirty="0"/>
            </a:br>
            <a:r>
              <a:rPr lang="en-US" dirty="0"/>
              <a:t>input changes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FCCA95-8B90-48EA-BEC2-901241E6C7D0}"/>
              </a:ext>
            </a:extLst>
          </p:cNvPr>
          <p:cNvSpPr txBox="1"/>
          <p:nvPr/>
        </p:nvSpPr>
        <p:spPr>
          <a:xfrm>
            <a:off x="6901012" y="3633851"/>
            <a:ext cx="1643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Stream of </a:t>
            </a:r>
            <a:br>
              <a:rPr lang="en-US" dirty="0"/>
            </a:br>
            <a:r>
              <a:rPr lang="en-US" dirty="0"/>
              <a:t>output changes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021A111-D289-4B42-A326-83B6EAAC8BA3}"/>
              </a:ext>
            </a:extLst>
          </p:cNvPr>
          <p:cNvCxnSpPr>
            <a:endCxn id="23" idx="0"/>
          </p:cNvCxnSpPr>
          <p:nvPr/>
        </p:nvCxnSpPr>
        <p:spPr>
          <a:xfrm>
            <a:off x="4974152" y="3276313"/>
            <a:ext cx="1" cy="357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EEBA7AF-1BD0-4A51-8E7F-E93D33198697}"/>
              </a:ext>
            </a:extLst>
          </p:cNvPr>
          <p:cNvCxnSpPr/>
          <p:nvPr/>
        </p:nvCxnSpPr>
        <p:spPr>
          <a:xfrm>
            <a:off x="7701919" y="3276313"/>
            <a:ext cx="1" cy="357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725EF1-F225-43BC-BB48-41AE6FBE2D98}"/>
              </a:ext>
            </a:extLst>
          </p:cNvPr>
          <p:cNvSpPr txBox="1"/>
          <p:nvPr/>
        </p:nvSpPr>
        <p:spPr>
          <a:xfrm>
            <a:off x="5305577" y="4505977"/>
            <a:ext cx="1153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Stream of </a:t>
            </a:r>
            <a:br>
              <a:rPr lang="en-US" dirty="0"/>
            </a:br>
            <a:r>
              <a:rPr lang="en-US" dirty="0"/>
              <a:t>inputs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2AEFACB-299E-4B51-9835-CBA8A4A53080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5876193" y="3276313"/>
            <a:ext cx="5921" cy="122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D78F1F8-8F02-47F0-B00B-8855C3AB22FF}"/>
              </a:ext>
            </a:extLst>
          </p:cNvPr>
          <p:cNvCxnSpPr>
            <a:cxnSpLocks/>
          </p:cNvCxnSpPr>
          <p:nvPr/>
        </p:nvCxnSpPr>
        <p:spPr>
          <a:xfrm>
            <a:off x="6718835" y="3276313"/>
            <a:ext cx="5921" cy="1229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DEAAF0D-FD68-43C8-AD4F-D203110D1CA6}"/>
              </a:ext>
            </a:extLst>
          </p:cNvPr>
          <p:cNvSpPr txBox="1"/>
          <p:nvPr/>
        </p:nvSpPr>
        <p:spPr>
          <a:xfrm>
            <a:off x="6374775" y="4505977"/>
            <a:ext cx="1153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Stream of </a:t>
            </a:r>
            <a:br>
              <a:rPr lang="en-US" dirty="0"/>
            </a:br>
            <a:r>
              <a:rPr lang="en-US" dirty="0"/>
              <a:t>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2908E8-0C6C-4CDB-AD27-9ED78240647D}"/>
                  </a:ext>
                </a:extLst>
              </p:cNvPr>
              <p:cNvSpPr txBox="1"/>
              <p:nvPr/>
            </p:nvSpPr>
            <p:spPr>
              <a:xfrm>
                <a:off x="6064051" y="231451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E2908E8-0C6C-4CDB-AD27-9ED78240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051" y="2314513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6383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35">
            <a:extLst>
              <a:ext uri="{FF2B5EF4-FFF2-40B4-BE49-F238E27FC236}">
                <a16:creationId xmlns:a16="http://schemas.microsoft.com/office/drawing/2014/main" id="{29E60ACD-011C-4E0D-A1AF-2A9047FA0699}"/>
              </a:ext>
            </a:extLst>
          </p:cNvPr>
          <p:cNvSpPr/>
          <p:nvPr/>
        </p:nvSpPr>
        <p:spPr>
          <a:xfrm>
            <a:off x="5056094" y="2756610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2F8E1DC-307E-4553-A7CE-13125AAB11AD}"/>
              </a:ext>
            </a:extLst>
          </p:cNvPr>
          <p:cNvSpPr/>
          <p:nvPr/>
        </p:nvSpPr>
        <p:spPr>
          <a:xfrm>
            <a:off x="6739145" y="5318312"/>
            <a:ext cx="2445336" cy="59839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1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4" grpId="0"/>
      <p:bldP spid="15" grpId="0" animBg="1"/>
      <p:bldP spid="23" grpId="0"/>
      <p:bldP spid="24" grpId="0"/>
      <p:bldP spid="35" grpId="0" animBg="1"/>
      <p:bldP spid="36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operators with 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Everything generalizes to multiple inputs and circuits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8CA-7F6A-4E5F-9640-B2356070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as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/>
                  <a:t> is a commutative group</a:t>
                </a:r>
              </a:p>
              <a:p>
                <a:pPr lvl="1"/>
                <a:r>
                  <a:rPr lang="en-US" dirty="0"/>
                  <a:t>Recall that a group has 3 operations:</a:t>
                </a:r>
              </a:p>
              <a:p>
                <a:pPr lvl="2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a neutral element for addition 0</a:t>
                </a:r>
              </a:p>
              <a:p>
                <a:pPr lvl="2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Generally: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commutative group,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also a commutative group</a:t>
                </a:r>
              </a:p>
              <a:p>
                <a:r>
                  <a:rPr lang="en-US" b="1" dirty="0"/>
                  <a:t>All streaming operations/properties described so far</a:t>
                </a:r>
                <a:br>
                  <a:rPr lang="en-US" dirty="0"/>
                </a:br>
                <a:r>
                  <a:rPr lang="en-US" b="1" dirty="0"/>
                  <a:t>are well-defined/hold for an arbitrary commutative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Time-invariance, determinism, causality, integration, differentiation, </a:t>
                </a:r>
                <a:br>
                  <a:rPr lang="en-US" dirty="0"/>
                </a:br>
                <a:r>
                  <a:rPr lang="en-US" dirty="0"/>
                  <a:t>linearity, </a:t>
                </a:r>
                <a:r>
                  <a:rPr lang="en-US" dirty="0" err="1"/>
                  <a:t>bilinearity</a:t>
                </a:r>
                <a:r>
                  <a:rPr lang="en-US" dirty="0"/>
                  <a:t>, delay, incrementality, etc. </a:t>
                </a:r>
                <a:br>
                  <a:rPr lang="en-US" dirty="0"/>
                </a:br>
                <a:r>
                  <a:rPr lang="en-US" sz="1200" dirty="0"/>
                  <a:t>(except amplification)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  <a:blipFill>
                <a:blip r:embed="rId2"/>
                <a:stretch>
                  <a:fillRect l="-987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1AD1-F7E2-4E44-9604-8F7F935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3DC9FDE6-8CC0-4070-A3B5-F48CE6FB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2020" y="136525"/>
            <a:ext cx="3976255" cy="22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Basics of Digital Signal Processing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Incremental computations</a:t>
            </a:r>
          </a:p>
          <a:p>
            <a:r>
              <a:rPr lang="en-US" b="1" dirty="0"/>
              <a:t>Relational algebra as DSP</a:t>
            </a:r>
          </a:p>
          <a:p>
            <a:pPr lvl="1"/>
            <a:r>
              <a:rPr lang="en-US" b="1" dirty="0"/>
              <a:t>Incremental view maintenance</a:t>
            </a:r>
          </a:p>
          <a:p>
            <a:pPr lvl="1"/>
            <a:r>
              <a:rPr lang="en-US" dirty="0"/>
              <a:t>Converting DB queries to circuits</a:t>
            </a:r>
          </a:p>
          <a:p>
            <a:r>
              <a:rPr lang="en-US" dirty="0"/>
              <a:t>Efficient incremental computations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86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, funnel chart&#10;&#10;Description automatically generated">
            <a:extLst>
              <a:ext uri="{FF2B5EF4-FFF2-40B4-BE49-F238E27FC236}">
                <a16:creationId xmlns:a16="http://schemas.microsoft.com/office/drawing/2014/main" id="{CF2888F5-118D-4172-8210-112B37D64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3253" y="2718661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3DBA1-AEF6-4BFA-AAF8-E2CF36BBC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8706" cy="2499889"/>
          </a:xfrm>
        </p:spPr>
        <p:txBody>
          <a:bodyPr>
            <a:normAutofit/>
          </a:bodyPr>
          <a:lstStyle/>
          <a:p>
            <a:r>
              <a:rPr lang="en-US" dirty="0"/>
              <a:t>A relational database = collections of tables</a:t>
            </a:r>
          </a:p>
          <a:p>
            <a:r>
              <a:rPr lang="en-US" dirty="0"/>
              <a:t>A table = set of typed tuples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241090"/>
              </p:ext>
            </p:extLst>
          </p:nvPr>
        </p:nvGraphicFramePr>
        <p:xfrm>
          <a:off x="1544866" y="3479706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1818306" y="3045378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641473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235166" y="3197945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3583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Table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Basics of Digital Signal Processing</a:t>
            </a:r>
          </a:p>
          <a:p>
            <a:pPr lvl="1"/>
            <a:r>
              <a:rPr lang="en-US" dirty="0"/>
              <a:t>Incremental computation</a:t>
            </a:r>
          </a:p>
          <a:p>
            <a:r>
              <a:rPr lang="en-US" dirty="0"/>
              <a:t>Relational algebra as DSP</a:t>
            </a:r>
          </a:p>
          <a:p>
            <a:pPr lvl="1"/>
            <a:r>
              <a:rPr lang="en-US" dirty="0"/>
              <a:t>Incremental view maintenance</a:t>
            </a:r>
          </a:p>
          <a:p>
            <a:r>
              <a:rPr lang="en-US" dirty="0"/>
              <a:t>Efficient incremental computations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15844"/>
            <a:ext cx="10954871" cy="4861119"/>
          </a:xfrm>
        </p:spPr>
        <p:txBody>
          <a:bodyPr>
            <a:normAutofit/>
          </a:bodyPr>
          <a:lstStyle/>
          <a:p>
            <a:r>
              <a:rPr lang="en-US" dirty="0"/>
              <a:t>A database VIEW is a virtual table described by a query</a:t>
            </a:r>
          </a:p>
          <a:p>
            <a:r>
              <a:rPr lang="en-US" dirty="0"/>
              <a:t>The view contents is automatically updated when </a:t>
            </a:r>
            <a:br>
              <a:rPr lang="en-US" dirty="0"/>
            </a:br>
            <a:r>
              <a:rPr lang="en-US" dirty="0"/>
              <a:t>the tables it depends on are changed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dirty="0">
                <a:latin typeface="Consolas" panose="020B0609020204030204" pitchFamily="49" charset="0"/>
              </a:rPr>
              <a:t> V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most practical cases a change is much smaller than the table modified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60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Datalog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3074621"/>
          </a:xfrm>
        </p:spPr>
        <p:txBody>
          <a:bodyPr>
            <a:normAutofit/>
          </a:bodyPr>
          <a:lstStyle/>
          <a:p>
            <a:r>
              <a:rPr lang="en-US" dirty="0"/>
              <a:t>Essentially an alternative language to SQL for describing views</a:t>
            </a:r>
            <a:br>
              <a:rPr lang="en-US" dirty="0"/>
            </a:br>
            <a:r>
              <a:rPr lang="en-US" sz="1800" dirty="0"/>
              <a:t>(Datalog views are always sets – no duplicates allowed)</a:t>
            </a:r>
          </a:p>
          <a:p>
            <a:r>
              <a:rPr lang="en-US" dirty="0"/>
              <a:t>Differential Datalog (DDlog) is a dialect of Datalog with extra features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0AE-E795-4D09-9B7D-50E35D8330A3}"/>
              </a:ext>
            </a:extLst>
          </p:cNvPr>
          <p:cNvSpPr txBox="1"/>
          <p:nvPr/>
        </p:nvSpPr>
        <p:spPr>
          <a:xfrm>
            <a:off x="7519436" y="3733941"/>
            <a:ext cx="395763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V(name, age) :-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Table(name, age),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age &gt;= 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A7E5E-75DA-4245-A0AB-96F1FD387882}"/>
              </a:ext>
            </a:extLst>
          </p:cNvPr>
          <p:cNvSpPr txBox="1"/>
          <p:nvPr/>
        </p:nvSpPr>
        <p:spPr>
          <a:xfrm>
            <a:off x="553010" y="3733941"/>
            <a:ext cx="609487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latin typeface="Consolas" panose="020B0609020204030204" pitchFamily="49" charset="0"/>
              </a:rPr>
              <a:t> 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Table 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D060-6E8C-44D8-B84F-36252C879FCB}"/>
              </a:ext>
            </a:extLst>
          </p:cNvPr>
          <p:cNvSpPr txBox="1"/>
          <p:nvPr/>
        </p:nvSpPr>
        <p:spPr>
          <a:xfrm>
            <a:off x="3226909" y="512408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0B45-5AFB-4A2C-88A9-CD734CC9432B}"/>
              </a:ext>
            </a:extLst>
          </p:cNvPr>
          <p:cNvSpPr txBox="1"/>
          <p:nvPr/>
        </p:nvSpPr>
        <p:spPr>
          <a:xfrm>
            <a:off x="8965092" y="5070129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12682088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as streaming databases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as a function of 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An efficient computation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should implement the streaming operator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which: </a:t>
                </a:r>
              </a:p>
              <a:p>
                <a:pPr lvl="1"/>
                <a:r>
                  <a:rPr lang="en-US" dirty="0"/>
                  <a:t>Given 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4591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4591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44572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445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459107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43772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459106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459106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44572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13787"/>
            <a:ext cx="0" cy="124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38467"/>
            <a:ext cx="5334" cy="608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18764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71519" y="3731557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519" y="3731557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638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2258357" y="5964156"/>
                <a:ext cx="26252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for each time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8357" y="5964156"/>
                <a:ext cx="2625206" cy="369332"/>
              </a:xfrm>
              <a:prstGeom prst="rect">
                <a:avLst/>
              </a:prstGeom>
              <a:blipFill>
                <a:blip r:embed="rId6"/>
                <a:stretch>
                  <a:fillRect l="-1856" t="-8197" r="-116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50479"/>
                <a:ext cx="26137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for each time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50479"/>
                <a:ext cx="2613729" cy="369332"/>
              </a:xfrm>
              <a:prstGeom prst="rect">
                <a:avLst/>
              </a:prstGeom>
              <a:blipFill>
                <a:blip r:embed="rId7"/>
                <a:stretch>
                  <a:fillRect l="-1865" t="-10000" r="-209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836766" y="4823088"/>
                <a:ext cx="4066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Insertions or deletions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for each time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66" y="4823088"/>
                <a:ext cx="4066113" cy="369332"/>
              </a:xfrm>
              <a:prstGeom prst="rect">
                <a:avLst/>
              </a:prstGeom>
              <a:blipFill>
                <a:blip r:embed="rId8"/>
                <a:stretch>
                  <a:fillRect l="-1199" t="-8197" r="-3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7604099" y="4815136"/>
                <a:ext cx="4043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Insertions or deletions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for each time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099" y="4815136"/>
                <a:ext cx="4043671" cy="369332"/>
              </a:xfrm>
              <a:prstGeom prst="rect">
                <a:avLst/>
              </a:prstGeom>
              <a:blipFill>
                <a:blip r:embed="rId9"/>
                <a:stretch>
                  <a:fillRect l="-1205" t="-10000" r="-45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654411" y="444354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50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595441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46727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464459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 animBg="1"/>
      <p:bldP spid="31" grpId="0" animBg="1"/>
      <p:bldP spid="34" grpId="0" animBg="1"/>
      <p:bldP spid="35" grpId="0"/>
      <p:bldP spid="36" grpId="0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some commutative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Small change of perspective needed (this is well-known DB stuff):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:r>
                  <a:rPr lang="en-US" dirty="0"/>
                  <a:t>You can think of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 as a key-value map </a:t>
                </a:r>
                <a:br>
                  <a:rPr lang="en-US" dirty="0"/>
                </a:br>
                <a:r>
                  <a:rPr lang="en-US" dirty="0"/>
                  <a:t>where the key=tuple and value=weight</a:t>
                </a:r>
              </a:p>
              <a:p>
                <a:pPr lvl="1"/>
                <a:r>
                  <a:rPr lang="en-US" dirty="0"/>
                  <a:t>Formally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with finite support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pPr lvl="1"/>
                <a:r>
                  <a:rPr lang="en-US" dirty="0"/>
                  <a:t>Convenient notations: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the type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 with elements of type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the weight of tuple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Tuples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not shown have weight 0</a:t>
                </a:r>
              </a:p>
              <a:p>
                <a:pPr lvl="1"/>
                <a:r>
                  <a:rPr lang="en-US" dirty="0"/>
                  <a:t>Finite support = finite number of rows</a:t>
                </a:r>
              </a:p>
              <a:p>
                <a:pPr lvl="1"/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208912"/>
              </p:ext>
            </p:extLst>
          </p:nvPr>
        </p:nvGraphicFramePr>
        <p:xfrm>
          <a:off x="8721039" y="395596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9333690" y="5172117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096375" y="6004403"/>
            <a:ext cx="80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a typeface="Cambria Math" panose="02040503050406030204" pitchFamily="18" charset="0"/>
              </a:rPr>
              <a:t>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 are good!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95082" y="1690688"/>
                <a:ext cx="10358718" cy="490509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Can represent </a:t>
                </a:r>
                <a:r>
                  <a:rPr lang="en-US" b="1" dirty="0"/>
                  <a:t>both</a:t>
                </a:r>
                <a:r>
                  <a:rPr lang="en-US" dirty="0"/>
                  <a:t> tables and </a:t>
                </a:r>
                <a:r>
                  <a:rPr lang="en-US" b="1" dirty="0"/>
                  <a:t>changes</a:t>
                </a:r>
                <a:r>
                  <a:rPr lang="en-US" dirty="0"/>
                  <a:t> to tables</a:t>
                </a:r>
              </a:p>
              <a:p>
                <a:pPr lvl="1"/>
                <a:r>
                  <a:rPr lang="en-US" dirty="0"/>
                  <a:t>Positive weights = elements added</a:t>
                </a:r>
              </a:p>
              <a:p>
                <a:pPr lvl="1"/>
                <a:r>
                  <a:rPr lang="en-US" dirty="0"/>
                  <a:t>Negative weights = elements removed</a:t>
                </a:r>
              </a:p>
              <a:p>
                <a:r>
                  <a:rPr lang="en-US" dirty="0"/>
                  <a:t>Generalize sets and multisets</a:t>
                </a:r>
              </a:p>
              <a:p>
                <a:pPr lvl="1"/>
                <a:r>
                  <a:rPr lang="en-US" dirty="0"/>
                  <a:t>Classic DB table =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 where all weights are 1</a:t>
                </a:r>
              </a:p>
              <a:p>
                <a:r>
                  <a:rPr lang="en-US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is a group)</a:t>
                </a:r>
              </a:p>
              <a:p>
                <a:pPr lvl="1"/>
                <a:r>
                  <a:rPr lang="en-US" dirty="0"/>
                  <a:t>Addition is pointwise tuple weight addition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Zero is an empty table</a:t>
                </a:r>
              </a:p>
              <a:p>
                <a:pPr lvl="1"/>
                <a:r>
                  <a:rPr lang="en-US" dirty="0"/>
                  <a:t>Negation just negates all weights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5082" y="1690688"/>
                <a:ext cx="10358718" cy="4905093"/>
              </a:xfrm>
              <a:blipFill>
                <a:blip r:embed="rId3"/>
                <a:stretch>
                  <a:fillRect l="-1059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33011" y="262219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adding two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620307"/>
              </p:ext>
            </p:extLst>
          </p:nvPr>
        </p:nvGraphicFramePr>
        <p:xfrm>
          <a:off x="1817470" y="2426570"/>
          <a:ext cx="237413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324501"/>
              </p:ext>
            </p:extLst>
          </p:nvPr>
        </p:nvGraphicFramePr>
        <p:xfrm>
          <a:off x="4651384" y="2413156"/>
          <a:ext cx="23741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4271452" y="3244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7076208" y="324433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93541"/>
              </p:ext>
            </p:extLst>
          </p:nvPr>
        </p:nvGraphicFramePr>
        <p:xfrm>
          <a:off x="7426981" y="2426635"/>
          <a:ext cx="2374133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4191603" y="2984066"/>
            <a:ext cx="45978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4191603" y="3679902"/>
            <a:ext cx="459781" cy="3836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Recipe: Solving incremental view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5153" y="1825625"/>
                <a:ext cx="6521823" cy="435133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each DB query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𝑆𝑄𝐿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br>
                  <a:rPr lang="en-US" sz="3200" dirty="0"/>
                </a:br>
                <a:r>
                  <a:rPr lang="en-US" sz="3200" dirty="0"/>
                  <a:t>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𝐷𝐷𝑙𝑜𝑔</m:t>
                        </m:r>
                      </m:sub>
                    </m:sSub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into an equivalent streaming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-relations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Convert the streaming circuit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into its incremental version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Efficiently implement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153" y="1825625"/>
                <a:ext cx="6521823" cy="4351338"/>
              </a:xfrm>
              <a:blipFill>
                <a:blip r:embed="rId2"/>
                <a:stretch>
                  <a:fillRect l="-2430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04EA623-0757-4821-AC0A-B378DF4F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80638" y="1571904"/>
            <a:ext cx="3181350" cy="4238625"/>
          </a:xfrm>
          <a:prstGeom prst="rect">
            <a:avLst/>
          </a:prstGeom>
        </p:spPr>
      </p:pic>
      <p:sp>
        <p:nvSpPr>
          <p:cNvPr id="8" name="Explosion: 8 Points 7">
            <a:extLst>
              <a:ext uri="{FF2B5EF4-FFF2-40B4-BE49-F238E27FC236}">
                <a16:creationId xmlns:a16="http://schemas.microsoft.com/office/drawing/2014/main" id="{289163E1-FC4D-4929-BE05-3575095DF6C8}"/>
              </a:ext>
            </a:extLst>
          </p:cNvPr>
          <p:cNvSpPr/>
          <p:nvPr/>
        </p:nvSpPr>
        <p:spPr>
          <a:xfrm>
            <a:off x="6841191" y="3362817"/>
            <a:ext cx="1674159" cy="914400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Done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93CBDE31-6832-4EA9-85B5-D04AD03AB41D}"/>
              </a:ext>
            </a:extLst>
          </p:cNvPr>
          <p:cNvSpPr/>
          <p:nvPr/>
        </p:nvSpPr>
        <p:spPr>
          <a:xfrm>
            <a:off x="6804492" y="2279276"/>
            <a:ext cx="1472453" cy="624822"/>
          </a:xfrm>
          <a:prstGeom prst="lef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NOW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4B521D-1E67-4627-909E-05664BE2529C}"/>
              </a:ext>
            </a:extLst>
          </p:cNvPr>
          <p:cNvSpPr/>
          <p:nvPr/>
        </p:nvSpPr>
        <p:spPr>
          <a:xfrm>
            <a:off x="6632762" y="4414862"/>
            <a:ext cx="1882588" cy="4631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Last part of talk</a:t>
            </a:r>
          </a:p>
        </p:txBody>
      </p:sp>
    </p:spTree>
    <p:extLst>
      <p:ext uri="{BB962C8B-B14F-4D97-AF65-F5344CB8AC3E}">
        <p14:creationId xmlns:p14="http://schemas.microsoft.com/office/powerpoint/2010/main" val="6064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r>
                  <a:rPr lang="en-US" dirty="0"/>
                  <a:t>The Differential Datalog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991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blipFill>
                <a:blip r:embed="rId3"/>
                <a:stretch>
                  <a:fillRect l="-8120" t="-396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F440784-9E22-47AC-9B48-99052DA81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7"/>
          <a:stretch/>
        </p:blipFill>
        <p:spPr>
          <a:xfrm>
            <a:off x="9245974" y="3201881"/>
            <a:ext cx="2485339" cy="23118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30ECB-0381-4768-BB09-45EC6C873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queries 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C2785-1C38-4B25-BD5F-AE8D9C6BF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919011" cy="5030787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/>
                  <a:t>DB operators =&gt; computations on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/>
                  <a:t>-Relations</a:t>
                </a:r>
              </a:p>
              <a:p>
                <a:pPr lvl="1"/>
                <a:r>
                  <a:rPr lang="en-US" sz="3200" dirty="0"/>
                  <a:t>This is a well-known part of DB theory</a:t>
                </a:r>
              </a:p>
              <a:p>
                <a:r>
                  <a:rPr lang="en-US" sz="3600" dirty="0"/>
                  <a:t>Basic </a:t>
                </a:r>
                <a:r>
                  <a:rPr lang="en-US" sz="4000" dirty="0"/>
                  <a:t>relational algebra :</a:t>
                </a:r>
              </a:p>
              <a:p>
                <a:pPr lvl="1"/>
                <a:r>
                  <a:rPr lang="en-US" sz="3200" dirty="0"/>
                  <a:t>Select</a:t>
                </a:r>
              </a:p>
              <a:p>
                <a:pPr lvl="1"/>
                <a:r>
                  <a:rPr lang="en-US" sz="3200" dirty="0"/>
                  <a:t>Project</a:t>
                </a:r>
              </a:p>
              <a:p>
                <a:pPr lvl="1"/>
                <a:r>
                  <a:rPr lang="en-US" sz="3200" dirty="0"/>
                  <a:t>Cartesian products/joins</a:t>
                </a:r>
              </a:p>
              <a:p>
                <a:pPr lvl="1"/>
                <a:r>
                  <a:rPr lang="en-US" sz="3200" dirty="0"/>
                  <a:t>Set operations (union, difference, etc.)</a:t>
                </a:r>
              </a:p>
              <a:p>
                <a:r>
                  <a:rPr lang="en-US" sz="3600" dirty="0"/>
                  <a:t>In practice more needed: grouping, aggregates, anti-joins, etc. We handle these too, but not in this talk.</a:t>
                </a:r>
              </a:p>
              <a:p>
                <a:pPr lvl="1"/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6C2785-1C38-4B25-BD5F-AE8D9C6BF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919011" cy="5030787"/>
              </a:xfrm>
              <a:blipFill>
                <a:blip r:embed="rId3"/>
                <a:stretch>
                  <a:fillRect l="-1563" t="-2906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295E6-B6BB-46A2-A63D-CF02BC75A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8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689"/>
            <a:ext cx="4594412" cy="17088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O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894666" y="5165120"/>
            <a:ext cx="592773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894665" y="5833130"/>
            <a:ext cx="592774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A89958-6AB8-4C4A-9FDD-B0BD2184FC0E}"/>
              </a:ext>
            </a:extLst>
          </p:cNvPr>
          <p:cNvSpPr txBox="1"/>
          <p:nvPr/>
        </p:nvSpPr>
        <p:spPr>
          <a:xfrm>
            <a:off x="760039" y="3887187"/>
            <a:ext cx="478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now on I will omit the “CREATE VIEW” part.</a:t>
            </a:r>
          </a:p>
        </p:txBody>
      </p: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EDCF-E397-48BC-8C90-821BF698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Eliminating duplicates: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97DAD-E87D-45DE-A410-3F4C668F1B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operator to eliminate duplicates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𝑑𝑖𝑠𝑡𝑖𝑛𝑐𝑡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97DAD-E87D-45DE-A410-3F4C668F1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9DA03-CD55-441E-B1A6-FDC1EB7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5BC1F-A1EF-4E11-8582-F6926E582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426" y="2925901"/>
            <a:ext cx="5156107" cy="10970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99BC2-9E62-4E10-A1CB-4340B5D99411}"/>
                  </a:ext>
                </a:extLst>
              </p:cNvPr>
              <p:cNvSpPr txBox="1"/>
              <p:nvPr/>
            </p:nvSpPr>
            <p:spPr>
              <a:xfrm>
                <a:off x="2891775" y="3984090"/>
                <a:ext cx="11733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-relation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B99BC2-9E62-4E10-A1CB-4340B5D99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775" y="3984090"/>
                <a:ext cx="1173398" cy="369332"/>
              </a:xfrm>
              <a:prstGeom prst="rect">
                <a:avLst/>
              </a:prstGeom>
              <a:blipFill>
                <a:blip r:embed="rId4"/>
                <a:stretch>
                  <a:fillRect t="-10000" r="-518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3E9ACD2-9993-4B2B-AA82-72EA89E3853B}"/>
              </a:ext>
            </a:extLst>
          </p:cNvPr>
          <p:cNvCxnSpPr>
            <a:stCxn id="6" idx="0"/>
          </p:cNvCxnSpPr>
          <p:nvPr/>
        </p:nvCxnSpPr>
        <p:spPr>
          <a:xfrm flipV="1">
            <a:off x="3478474" y="3662061"/>
            <a:ext cx="263875" cy="32202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ACD4A8-1D4C-46F2-8E0C-131288F8AF33}"/>
              </a:ext>
            </a:extLst>
          </p:cNvPr>
          <p:cNvSpPr txBox="1"/>
          <p:nvPr/>
        </p:nvSpPr>
        <p:spPr>
          <a:xfrm>
            <a:off x="4192949" y="3973216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tuple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12D2FC-7E94-4579-860D-EED2CFB455C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4233004" y="3662062"/>
            <a:ext cx="296736" cy="3111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4D1D1B0-F79F-4A6F-84A0-2D8D27B085DE}"/>
              </a:ext>
            </a:extLst>
          </p:cNvPr>
          <p:cNvSpPr txBox="1"/>
          <p:nvPr/>
        </p:nvSpPr>
        <p:spPr>
          <a:xfrm>
            <a:off x="5140659" y="4029445"/>
            <a:ext cx="82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A25CC79-436D-4669-AC84-7F8F02514C30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5464098" y="3817639"/>
            <a:ext cx="87411" cy="2118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8">
            <a:extLst>
              <a:ext uri="{FF2B5EF4-FFF2-40B4-BE49-F238E27FC236}">
                <a16:creationId xmlns:a16="http://schemas.microsoft.com/office/drawing/2014/main" id="{DE4453C7-C76F-4981-A7CC-E68CBE020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143263"/>
              </p:ext>
            </p:extLst>
          </p:nvPr>
        </p:nvGraphicFramePr>
        <p:xfrm>
          <a:off x="3401107" y="4767790"/>
          <a:ext cx="2374133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7795-E500-4D1C-BA47-AE03ED18BFBE}"/>
                  </a:ext>
                </a:extLst>
              </p:cNvPr>
              <p:cNvSpPr txBox="1"/>
              <p:nvPr/>
            </p:nvSpPr>
            <p:spPr>
              <a:xfrm>
                <a:off x="2343034" y="5498157"/>
                <a:ext cx="1086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r>
                  <a:rPr lang="en-US" dirty="0"/>
                  <a:t>(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9B7795-E500-4D1C-BA47-AE03ED18B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034" y="5498157"/>
                <a:ext cx="1086873" cy="369332"/>
              </a:xfrm>
              <a:prstGeom prst="rect">
                <a:avLst/>
              </a:prstGeom>
              <a:blipFill>
                <a:blip r:embed="rId5"/>
                <a:stretch>
                  <a:fillRect t="-9836" r="-223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8BF17A-CDBD-4A3D-8847-2B8A9CE6EAB9}"/>
                  </a:ext>
                </a:extLst>
              </p:cNvPr>
              <p:cNvSpPr txBox="1"/>
              <p:nvPr/>
            </p:nvSpPr>
            <p:spPr>
              <a:xfrm>
                <a:off x="5792961" y="5488839"/>
                <a:ext cx="60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B8BF17A-CDBD-4A3D-8847-2B8A9CE6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61" y="5488839"/>
                <a:ext cx="606078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8">
            <a:extLst>
              <a:ext uri="{FF2B5EF4-FFF2-40B4-BE49-F238E27FC236}">
                <a16:creationId xmlns:a16="http://schemas.microsoft.com/office/drawing/2014/main" id="{8AD47C33-CD80-4671-A7DA-20353DD5E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710821"/>
              </p:ext>
            </p:extLst>
          </p:nvPr>
        </p:nvGraphicFramePr>
        <p:xfrm>
          <a:off x="6346833" y="4767790"/>
          <a:ext cx="237413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679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254" y="1874035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5154292" y="4663097"/>
            <a:ext cx="592773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5154291" y="5331107"/>
            <a:ext cx="592774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104046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41217-6C60-4CA5-AB5A-263DA6EC77D7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Table1(x).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O(x) :- Table2(x).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38398-6D6B-43B7-B28B-C12DB07E60B4}"/>
              </a:ext>
            </a:extLst>
          </p:cNvPr>
          <p:cNvSpPr txBox="1"/>
          <p:nvPr/>
        </p:nvSpPr>
        <p:spPr>
          <a:xfrm>
            <a:off x="2805993" y="313595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503C0-0778-4295-8152-3D48C8FF1643}"/>
              </a:ext>
            </a:extLst>
          </p:cNvPr>
          <p:cNvSpPr txBox="1"/>
          <p:nvPr/>
        </p:nvSpPr>
        <p:spPr>
          <a:xfrm>
            <a:off x="8544176" y="3082001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table2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5307849" y="4236719"/>
            <a:ext cx="592773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595387" y="5102253"/>
            <a:ext cx="32336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257603" y="4697295"/>
            <a:ext cx="346872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07F92-D01D-4047-B69B-E3E63F23264E}"/>
              </a:ext>
            </a:extLst>
          </p:cNvPr>
          <p:cNvSpPr txBox="1"/>
          <p:nvPr/>
        </p:nvSpPr>
        <p:spPr>
          <a:xfrm>
            <a:off x="6630509" y="1870075"/>
            <a:ext cx="50140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</a:rPr>
              <a:t>O(x) :- Table1(x),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not Table2(x).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548218" y="5401945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distinct will remove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Table(t),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table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o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𝑡𝑎𝑏𝑙𝑒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 l="-13402" r="-5155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Table(t),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table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…)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41C62-EE07-4F63-82C5-BB6594BBFCDC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E(y) :- Table(x),….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O(z) :- E(y),….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121372" y="4444110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44251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B1461-DBE1-400A-BFA1-1CC0D69C587F}"/>
              </a:ext>
            </a:extLst>
          </p:cNvPr>
          <p:cNvSpPr txBox="1"/>
          <p:nvPr/>
        </p:nvSpPr>
        <p:spPr>
          <a:xfrm>
            <a:off x="5698810" y="42578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A7566D-092F-49BD-8C1E-0818545069B5}"/>
              </a:ext>
            </a:extLst>
          </p:cNvPr>
          <p:cNvCxnSpPr>
            <a:cxnSpLocks/>
          </p:cNvCxnSpPr>
          <p:nvPr/>
        </p:nvCxnSpPr>
        <p:spPr>
          <a:xfrm flipH="1">
            <a:off x="5553635" y="2326341"/>
            <a:ext cx="1526242" cy="2116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0DE6A-3106-478F-96A0-FB4591ADC78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77819" y="2864224"/>
            <a:ext cx="802058" cy="1578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O(t1,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Table1(t1),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Table2(t2).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table1.*, table2.*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table1, table2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744067" y="4853556"/>
            <a:ext cx="575656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744066" y="5521566"/>
            <a:ext cx="575657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73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O(t1,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Table1(t1),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Table2(t2).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table1.*, table2.*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table1, table2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6513322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TABLE1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TABLE2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TABLE1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=TABLE2.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Table1(Name,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Table2(Name,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1104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table2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5520344" y="4485497"/>
            <a:ext cx="575656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5520343" y="5153507"/>
            <a:ext cx="575657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o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You can compute on the digital version</a:t>
            </a:r>
            <a:br>
              <a:rPr lang="en-US" dirty="0"/>
            </a:br>
            <a:r>
              <a:rPr lang="en-US" dirty="0"/>
              <a:t>without information loss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5D4E-F8D1-46E6-AAC2-B4C08C5568E9}"/>
              </a:ext>
            </a:extLst>
          </p:cNvPr>
          <p:cNvSpPr txBox="1"/>
          <p:nvPr/>
        </p:nvSpPr>
        <p:spPr>
          <a:xfrm>
            <a:off x="838200" y="2076063"/>
            <a:ext cx="415146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Very nasty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5678556" y="1891398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347634-39C4-4B4C-9DB5-533E93D1646C}"/>
              </a:ext>
            </a:extLst>
          </p:cNvPr>
          <p:cNvSpPr txBox="1"/>
          <p:nvPr/>
        </p:nvSpPr>
        <p:spPr>
          <a:xfrm>
            <a:off x="1523017" y="3692986"/>
            <a:ext cx="91459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very interesting, but I don’t have time to show it today.</a:t>
            </a:r>
          </a:p>
          <a:p>
            <a:r>
              <a:rPr lang="en-US" sz="2800" dirty="0"/>
              <a:t>It requires using some new, unusual circuit operators, and</a:t>
            </a:r>
            <a:br>
              <a:rPr lang="en-US" sz="2800" dirty="0"/>
            </a:br>
            <a:r>
              <a:rPr lang="en-US" sz="2800" dirty="0"/>
              <a:t>streams of streams…</a:t>
            </a:r>
          </a:p>
        </p:txBody>
      </p:sp>
    </p:spTree>
    <p:extLst>
      <p:ext uri="{BB962C8B-B14F-4D97-AF65-F5344CB8AC3E}">
        <p14:creationId xmlns:p14="http://schemas.microsoft.com/office/powerpoint/2010/main" val="13988238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Basics of Digital Signal Processing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Relational algebra as DSP</a:t>
            </a:r>
          </a:p>
          <a:p>
            <a:r>
              <a:rPr lang="en-US" b="1" dirty="0"/>
              <a:t>Efficient incremental computations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vertebrate, mollusk, snail&#10;&#10;Description automatically generated">
            <a:extLst>
              <a:ext uri="{FF2B5EF4-FFF2-40B4-BE49-F238E27FC236}">
                <a16:creationId xmlns:a16="http://schemas.microsoft.com/office/drawing/2014/main" id="{EF0BA6F8-A9A4-44CA-920C-7D44E32EC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38500" y="3873500"/>
            <a:ext cx="5715000" cy="2984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12A4CA-E4C9-462F-BE9C-89EA11056A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efficient to compute?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12A4CA-E4C9-462F-BE9C-89EA11056A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4F09-8D18-4A14-A30D-21FBBF0645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definition of incremental computation</a:t>
                </a:r>
              </a:p>
              <a:p>
                <a:r>
                  <a:rPr lang="en-US" dirty="0"/>
                  <a:t>As written, it is very expensive to compute</a:t>
                </a:r>
              </a:p>
              <a:p>
                <a:r>
                  <a:rPr lang="en-US" dirty="0"/>
                  <a:t>It is even worse that just computing just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It recomputes the whole input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we can often optimize the computation significantly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74F09-8D18-4A14-A30D-21FBBF0645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04DB3-504A-47C7-A41B-4F353CE22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15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b="1" dirty="0"/>
                  <a:t>Theorem</a:t>
                </a:r>
                <a:r>
                  <a:rPr lang="en-US" dirty="0"/>
                  <a:t>: Most operators used by SQL &amp; DDlog are linear:</a:t>
                </a:r>
              </a:p>
              <a:p>
                <a:pPr lvl="1"/>
                <a:r>
                  <a:rPr lang="en-US" dirty="0"/>
                  <a:t>select, project, add, negate, filter, map, </a:t>
                </a:r>
                <a:r>
                  <a:rPr lang="en-US" dirty="0" err="1"/>
                  <a:t>flatmap</a:t>
                </a:r>
                <a:r>
                  <a:rPr lang="en-US" dirty="0"/>
                  <a:t>, etc.</a:t>
                </a:r>
              </a:p>
              <a:p>
                <a:r>
                  <a:rPr lang="en-US" dirty="0"/>
                  <a:t>Why is this better? </a:t>
                </a:r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1784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88993" y="4187440"/>
            <a:ext cx="18328" cy="492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5022"/>
                <a:ext cx="10515600" cy="522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Table 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don’t need to know </a:t>
                </a:r>
                <a:r>
                  <a:rPr lang="en-US" dirty="0">
                    <a:latin typeface="Consolas" panose="020B0609020204030204" pitchFamily="49" charset="0"/>
                  </a:rPr>
                  <a:t>Table</a:t>
                </a:r>
                <a:r>
                  <a:rPr lang="en-US" dirty="0"/>
                  <a:t> to compute the changes to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</a:p>
              <a:p>
                <a:r>
                  <a:rPr lang="en-US" dirty="0"/>
                  <a:t>If you change </a:t>
                </a:r>
                <a:r>
                  <a:rPr lang="en-US" dirty="0">
                    <a:latin typeface="Consolas" panose="020B0609020204030204" pitchFamily="49" charset="0"/>
                  </a:rPr>
                  <a:t>Table</a:t>
                </a:r>
                <a:r>
                  <a:rPr lang="en-US" dirty="0"/>
                  <a:t> by adding/subtracting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  <a:p>
                <a:r>
                  <a:rPr lang="en-US" dirty="0"/>
                  <a:t>This query: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dirty="0">
                    <a:latin typeface="Consolas" panose="020B0609020204030204" pitchFamily="49" charset="0"/>
                  </a:rPr>
                  <a:t> *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</a:rPr>
                  <a:t> Age &gt;= 10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latin typeface="Consolas" panose="020B0609020204030204" pitchFamily="49" charset="0"/>
                  </a:rPr>
                  <a:t>c</a:t>
                </a:r>
                <a:r>
                  <a:rPr lang="en-US" dirty="0"/>
                  <a:t>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5022"/>
                <a:ext cx="10515600" cy="5227844"/>
              </a:xfrm>
              <a:blipFill>
                <a:blip r:embed="rId2"/>
                <a:stretch>
                  <a:fillRect l="-1217" t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3946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a chain of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3946"/>
              </a:xfrm>
              <a:blipFill>
                <a:blip r:embed="rId2"/>
                <a:stretch>
                  <a:fillRect l="-928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639336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615132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3099195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4127234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162364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162364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563668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4083854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4086993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647264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647264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3132164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3132164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BE123E5-0AD3-469D-9EA0-38705297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55" y="2624657"/>
            <a:ext cx="8490855" cy="19971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32237" y="1592629"/>
                <a:ext cx="10309797" cy="512884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DSP circuits are a nice model of streaming computation</a:t>
                </a:r>
              </a:p>
              <a:p>
                <a:r>
                  <a:rPr lang="en-US" sz="3200" dirty="0"/>
                  <a:t>Circuits can compute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-relations (changes to DBs)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Recipe for incremental view maintenance:	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DB query into a streaming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800" dirty="0"/>
                  <a:t>Efficiently implement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 by optimizing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2237" y="1592629"/>
                <a:ext cx="10309797" cy="5128845"/>
              </a:xfrm>
              <a:blipFill>
                <a:blip r:embed="rId2"/>
                <a:stretch>
                  <a:fillRect l="-1360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 discrete sequence of values</a:t>
                </a:r>
              </a:p>
              <a:p>
                <a:r>
                  <a:rPr lang="en-US" dirty="0"/>
                  <a:t>Aka, an unbounded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r>
                  <a:rPr lang="en-US" dirty="0"/>
                  <a:t>Formally: a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this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can have streams with values of any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Type of streams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Think of audio streams </a:t>
                </a:r>
                <a:r>
                  <a:rPr lang="en-US" dirty="0">
                    <a:ea typeface="Cambria Math" panose="02040503050406030204" pitchFamily="18" charset="0"/>
                  </a:rPr>
                  <a:t>as values from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  <a:blipFill>
                <a:blip r:embed="rId2"/>
                <a:stretch>
                  <a:fillRect l="-100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4725" y="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498921" y="249486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Streams = arrows, operators = boxes</a:t>
                </a:r>
              </a:p>
              <a:p>
                <a:r>
                  <a:rPr lang="en-US" dirty="0"/>
                  <a:t>We only deal with </a:t>
                </a:r>
                <a:r>
                  <a:rPr lang="en-US" b="1" dirty="0"/>
                  <a:t>deterministic</a:t>
                </a:r>
                <a:r>
                  <a:rPr lang="en-US" dirty="0"/>
                  <a:t> operators: </a:t>
                </a:r>
                <a:br>
                  <a:rPr lang="en-US" dirty="0"/>
                </a:br>
                <a:r>
                  <a:rPr lang="en-US" dirty="0"/>
                  <a:t>output fully determined by input (no random(), no hidden inputs)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We can convert any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on streams</a:t>
                </a:r>
              </a:p>
              <a:p>
                <a:r>
                  <a:rPr lang="en-US" dirty="0"/>
                  <a:t>Just apply the function to each stream value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baseline="-25000" dirty="0"/>
              </a:p>
              <a:p>
                <a:r>
                  <a:rPr lang="en-US" b="0" dirty="0"/>
                  <a:t>In other words,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(remember that 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dirty="0"/>
                  <a:t> is also a function)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391996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391442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373820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3738201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012357-5D75-4AC5-AA51-6ED0A35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2" y="1947199"/>
            <a:ext cx="4385993" cy="2672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lifting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Audio mixing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3"/>
                <a:stretch>
                  <a:fillRect l="-986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9C116BA5-F8DF-44E5-BF2C-0B45B19C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7" y="1970310"/>
            <a:ext cx="4037157" cy="2163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9062069" y="57527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8592492" y="5545020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8592492" y="6159197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485403" y="595176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7018336" y="536035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7018336" y="61804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9837511" y="5752797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16563</TotalTime>
  <Words>3293</Words>
  <Application>Microsoft Office PowerPoint</Application>
  <PresentationFormat>Widescreen</PresentationFormat>
  <Paragraphs>898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Consolas</vt:lpstr>
      <vt:lpstr>Office Theme</vt:lpstr>
      <vt:lpstr>DBSP Databases as signal processors (a formal model of streaming incremental computation)</vt:lpstr>
      <vt:lpstr>What will you see today</vt:lpstr>
      <vt:lpstr>Outline</vt:lpstr>
      <vt:lpstr>Analog and digital signals</vt:lpstr>
      <vt:lpstr>Nyquist–Shannon sampling theorem</vt:lpstr>
      <vt:lpstr>Streams</vt:lpstr>
      <vt:lpstr>Stream operators</vt:lpstr>
      <vt:lpstr>Lifting</vt:lpstr>
      <vt:lpstr>Addition</vt:lpstr>
      <vt:lpstr>Silence</vt:lpstr>
      <vt:lpstr>Amplification</vt:lpstr>
      <vt:lpstr>Negation</vt:lpstr>
      <vt:lpstr>Delay (z^(-1) )</vt:lpstr>
      <vt:lpstr>Chaining operators into circuits</vt:lpstr>
      <vt:lpstr>Noise cancellation</vt:lpstr>
      <vt:lpstr>Circuit equivalence</vt:lpstr>
      <vt:lpstr>Time-invariance</vt:lpstr>
      <vt:lpstr>Causal operators</vt:lpstr>
      <vt:lpstr>Differentiation</vt:lpstr>
      <vt:lpstr>Integration</vt:lpstr>
      <vt:lpstr>Some properties</vt:lpstr>
      <vt:lpstr>Linear operators</vt:lpstr>
      <vt:lpstr>Bilinear operators</vt:lpstr>
      <vt:lpstr>Incremental computation</vt:lpstr>
      <vt:lpstr>Incremental operators with multiple inputs</vt:lpstr>
      <vt:lpstr>Streams as groups</vt:lpstr>
      <vt:lpstr>Outline</vt:lpstr>
      <vt:lpstr>Databases</vt:lpstr>
      <vt:lpstr>Computing on tables</vt:lpstr>
      <vt:lpstr>Views</vt:lpstr>
      <vt:lpstr>Datalog</vt:lpstr>
      <vt:lpstr>Views as streaming databases</vt:lpstr>
      <vt:lpstr>Hold on! This is not well-defined!</vt:lpstr>
      <vt:lpstr>Z-Relations</vt:lpstr>
      <vt:lpstr>Z-Relations are good!</vt:lpstr>
      <vt:lpstr>Example: adding two Z-Relations </vt:lpstr>
      <vt:lpstr>Recipe: Solving incremental view update</vt:lpstr>
      <vt:lpstr>Definition of Differential Datalog</vt:lpstr>
      <vt:lpstr>From queries to circuits</vt:lpstr>
      <vt:lpstr>Multiset union (can have duplicates)</vt:lpstr>
      <vt:lpstr>Eliminating duplicates: distinct</vt:lpstr>
      <vt:lpstr>Set union (no duplicates)</vt:lpstr>
      <vt:lpstr>Set difference</vt:lpstr>
      <vt:lpstr>Selection (filtering)</vt:lpstr>
      <vt:lpstr>Selection (filtering)</vt:lpstr>
      <vt:lpstr>Query composition</vt:lpstr>
      <vt:lpstr>Cartesian products</vt:lpstr>
      <vt:lpstr>Cartesian products</vt:lpstr>
      <vt:lpstr>(Equi)Joins</vt:lpstr>
      <vt:lpstr>Recursive computations</vt:lpstr>
      <vt:lpstr>Outline</vt:lpstr>
      <vt:lpstr>Is Q^Δ efficient to compute?</vt:lpstr>
      <vt:lpstr>Linear operators</vt:lpstr>
      <vt:lpstr>Example of a linear query</vt:lpstr>
      <vt:lpstr>The chain rule</vt:lpstr>
      <vt:lpstr>Bilinear operators</vt:lpstr>
      <vt:lpstr>Related work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11</cp:revision>
  <dcterms:created xsi:type="dcterms:W3CDTF">2021-06-30T23:48:55Z</dcterms:created>
  <dcterms:modified xsi:type="dcterms:W3CDTF">2021-10-08T06:13:46Z</dcterms:modified>
</cp:coreProperties>
</file>